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2" r:id="rId13"/>
    <p:sldId id="268" r:id="rId14"/>
    <p:sldId id="273" r:id="rId15"/>
    <p:sldId id="269" r:id="rId16"/>
    <p:sldId id="275" r:id="rId17"/>
    <p:sldId id="276" r:id="rId18"/>
    <p:sldId id="270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0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51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7F925-CC74-4B46-9945-4C449E5365C1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0D50-9919-4ACD-9A13-0A313DD4B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366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7F925-CC74-4B46-9945-4C449E5365C1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0D50-9919-4ACD-9A13-0A313DD4B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0138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7F925-CC74-4B46-9945-4C449E5365C1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0D50-9919-4ACD-9A13-0A313DD4B97D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855043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7F925-CC74-4B46-9945-4C449E5365C1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0D50-9919-4ACD-9A13-0A313DD4B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4705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7F925-CC74-4B46-9945-4C449E5365C1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0D50-9919-4ACD-9A13-0A313DD4B97D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499946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7F925-CC74-4B46-9945-4C449E5365C1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0D50-9919-4ACD-9A13-0A313DD4B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429167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7F925-CC74-4B46-9945-4C449E5365C1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0D50-9919-4ACD-9A13-0A313DD4B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09817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7F925-CC74-4B46-9945-4C449E5365C1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0D50-9919-4ACD-9A13-0A313DD4B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2337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7F925-CC74-4B46-9945-4C449E5365C1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0D50-9919-4ACD-9A13-0A313DD4B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07622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7F925-CC74-4B46-9945-4C449E5365C1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0D50-9919-4ACD-9A13-0A313DD4B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972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7F925-CC74-4B46-9945-4C449E5365C1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0D50-9919-4ACD-9A13-0A313DD4B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320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7F925-CC74-4B46-9945-4C449E5365C1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0D50-9919-4ACD-9A13-0A313DD4B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33643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7F925-CC74-4B46-9945-4C449E5365C1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0D50-9919-4ACD-9A13-0A313DD4B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1628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7F925-CC74-4B46-9945-4C449E5365C1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0D50-9919-4ACD-9A13-0A313DD4B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5220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7F925-CC74-4B46-9945-4C449E5365C1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0D50-9919-4ACD-9A13-0A313DD4B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45352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7F925-CC74-4B46-9945-4C449E5365C1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10D50-9919-4ACD-9A13-0A313DD4B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0647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B7F925-CC74-4B46-9945-4C449E5365C1}" type="datetimeFigureOut">
              <a:rPr lang="ru-RU" smtClean="0"/>
              <a:t>29.10.2022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8610D50-9919-4ACD-9A13-0A313DD4B97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6538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7" Type="http://schemas.openxmlformats.org/officeDocument/2006/relationships/image" Target="../media/image6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1" dirty="0" smtClean="0"/>
              <a:t>Проект </a:t>
            </a:r>
            <a:r>
              <a:rPr lang="ru-RU" sz="3200" b="1" dirty="0"/>
              <a:t>на тему: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b="1" dirty="0"/>
              <a:t> «Подготовка кадров и </a:t>
            </a:r>
            <a:r>
              <a:rPr lang="ru-RU" sz="3200" dirty="0"/>
              <a:t/>
            </a:r>
            <a:br>
              <a:rPr lang="ru-RU" sz="3200" dirty="0"/>
            </a:br>
            <a:r>
              <a:rPr lang="ru-RU" sz="3200" b="1" dirty="0"/>
              <a:t>кадрового резерва совета обучающихся»</a:t>
            </a:r>
            <a:endParaRPr lang="ru-RU" sz="3200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1126221" y="2355175"/>
            <a:ext cx="8596668" cy="3880773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sz="1600" b="1" dirty="0" smtClean="0"/>
              <a:t>Автор </a:t>
            </a:r>
            <a:r>
              <a:rPr lang="ru-RU" sz="1600" b="1" dirty="0"/>
              <a:t>проекта:</a:t>
            </a:r>
            <a:r>
              <a:rPr lang="ru-RU" sz="1600" dirty="0"/>
              <a:t> </a:t>
            </a:r>
          </a:p>
          <a:p>
            <a:pPr>
              <a:spcBef>
                <a:spcPct val="0"/>
              </a:spcBef>
              <a:buNone/>
            </a:pPr>
            <a:r>
              <a:rPr lang="ru-RU" sz="1600" dirty="0" smtClean="0"/>
              <a:t>команда </a:t>
            </a:r>
            <a:r>
              <a:rPr lang="ru-RU" sz="1600" dirty="0" err="1"/>
              <a:t>ШОКа</a:t>
            </a:r>
            <a:endParaRPr lang="ru-RU" sz="1600" dirty="0"/>
          </a:p>
          <a:p>
            <a:pPr marL="0" indent="0">
              <a:buNone/>
            </a:pPr>
            <a:r>
              <a:rPr lang="en-US" sz="1600" dirty="0" smtClean="0"/>
              <a:t>(</a:t>
            </a:r>
            <a:r>
              <a:rPr lang="ru-RU" sz="1600" dirty="0" smtClean="0"/>
              <a:t>Школьное </a:t>
            </a:r>
            <a:r>
              <a:rPr lang="ru-RU" sz="1600" dirty="0"/>
              <a:t>О</a:t>
            </a:r>
            <a:r>
              <a:rPr lang="ru-RU" sz="1600" dirty="0" smtClean="0"/>
              <a:t>бъединение </a:t>
            </a:r>
            <a:r>
              <a:rPr lang="ru-RU" sz="1600" dirty="0"/>
              <a:t>К</a:t>
            </a:r>
            <a:r>
              <a:rPr lang="ru-RU" sz="1600" dirty="0" smtClean="0"/>
              <a:t>лассов</a:t>
            </a:r>
            <a:r>
              <a:rPr lang="ru-RU" sz="1600" dirty="0"/>
              <a:t>).</a:t>
            </a:r>
          </a:p>
          <a:p>
            <a:pPr marL="0" indent="0">
              <a:buNone/>
            </a:pPr>
            <a:r>
              <a:rPr lang="ru-RU" sz="1600" b="1" dirty="0"/>
              <a:t>Состав :</a:t>
            </a:r>
            <a:r>
              <a:rPr lang="ru-RU" sz="1600" dirty="0"/>
              <a:t> </a:t>
            </a:r>
          </a:p>
          <a:p>
            <a:pPr marL="0" indent="0">
              <a:buNone/>
            </a:pPr>
            <a:r>
              <a:rPr lang="ru-RU" sz="1600" dirty="0" smtClean="0"/>
              <a:t>Ли </a:t>
            </a:r>
            <a:r>
              <a:rPr lang="ru-RU" sz="1600" dirty="0"/>
              <a:t>Леонид - </a:t>
            </a:r>
            <a:r>
              <a:rPr lang="ru-RU" sz="1600" i="1" dirty="0"/>
              <a:t>председатель </a:t>
            </a:r>
            <a:r>
              <a:rPr lang="ru-RU" sz="1600" i="1" dirty="0" err="1"/>
              <a:t>ШОКа</a:t>
            </a:r>
            <a:r>
              <a:rPr lang="ru-RU" sz="1600" i="1" dirty="0"/>
              <a:t>.</a:t>
            </a:r>
            <a:endParaRPr lang="ru-RU" sz="1600" dirty="0"/>
          </a:p>
          <a:p>
            <a:pPr marL="0" indent="0">
              <a:buNone/>
            </a:pPr>
            <a:r>
              <a:rPr lang="ru-RU" sz="1600" dirty="0" err="1"/>
              <a:t>Голтаева</a:t>
            </a:r>
            <a:r>
              <a:rPr lang="ru-RU" sz="1600" dirty="0"/>
              <a:t> Елизавета – </a:t>
            </a:r>
            <a:r>
              <a:rPr lang="ru-RU" sz="1600" i="1" dirty="0"/>
              <a:t>председатель </a:t>
            </a:r>
            <a:r>
              <a:rPr lang="ru-RU" sz="1600" i="1" dirty="0" err="1" smtClean="0"/>
              <a:t>Медиацентра</a:t>
            </a:r>
            <a:r>
              <a:rPr lang="ru-RU" sz="1600" i="1" dirty="0" smtClean="0"/>
              <a:t>, </a:t>
            </a:r>
            <a:endParaRPr lang="ru-RU" sz="1600" dirty="0"/>
          </a:p>
          <a:p>
            <a:pPr marL="0" indent="0">
              <a:buNone/>
            </a:pPr>
            <a:r>
              <a:rPr lang="ru-RU" sz="1600" i="1" dirty="0"/>
              <a:t>модератор школьных социальных сетей.</a:t>
            </a:r>
            <a:endParaRPr lang="ru-RU" sz="1600" dirty="0"/>
          </a:p>
          <a:p>
            <a:pPr marL="0" indent="0">
              <a:buNone/>
            </a:pPr>
            <a:r>
              <a:rPr lang="ru-RU" sz="1600" dirty="0"/>
              <a:t> Авдеева Виктория- </a:t>
            </a:r>
            <a:r>
              <a:rPr lang="ru-RU" sz="1600" i="1" dirty="0"/>
              <a:t>председатель досугового отдела,</a:t>
            </a:r>
            <a:endParaRPr lang="ru-RU" sz="1600" dirty="0"/>
          </a:p>
          <a:p>
            <a:pPr marL="0" indent="0">
              <a:buNone/>
            </a:pPr>
            <a:r>
              <a:rPr lang="ru-RU" sz="1600" i="1" dirty="0"/>
              <a:t> </a:t>
            </a:r>
            <a:r>
              <a:rPr lang="ru-RU" sz="1600" i="1" dirty="0" err="1" smtClean="0"/>
              <a:t>отв.за</a:t>
            </a:r>
            <a:r>
              <a:rPr lang="ru-RU" sz="1600" i="1" dirty="0" smtClean="0"/>
              <a:t> работу  </a:t>
            </a:r>
            <a:r>
              <a:rPr lang="ru-RU" sz="1600" i="1" dirty="0"/>
              <a:t>площадки РДШ</a:t>
            </a:r>
            <a:r>
              <a:rPr lang="ru-RU" sz="1600" dirty="0"/>
              <a:t>.</a:t>
            </a:r>
          </a:p>
          <a:p>
            <a:pPr algn="r">
              <a:spcBef>
                <a:spcPct val="0"/>
              </a:spcBef>
              <a:buNone/>
            </a:pPr>
            <a:endParaRPr lang="en-US" altLang="ru-RU" sz="1600" b="1" dirty="0" smtClean="0"/>
          </a:p>
          <a:p>
            <a:pPr algn="r">
              <a:spcBef>
                <a:spcPct val="0"/>
              </a:spcBef>
              <a:buNone/>
            </a:pPr>
            <a:endParaRPr lang="en-US" altLang="ru-RU" sz="1600" b="1" dirty="0"/>
          </a:p>
          <a:p>
            <a:pPr algn="r">
              <a:spcBef>
                <a:spcPct val="0"/>
              </a:spcBef>
              <a:buNone/>
            </a:pPr>
            <a:endParaRPr lang="en-US" altLang="ru-RU" sz="1600" b="1" dirty="0" smtClean="0"/>
          </a:p>
          <a:p>
            <a:pPr algn="r">
              <a:spcBef>
                <a:spcPct val="0"/>
              </a:spcBef>
              <a:buNone/>
            </a:pPr>
            <a:r>
              <a:rPr lang="ru-RU" altLang="ru-RU" sz="1600" b="1" dirty="0" smtClean="0"/>
              <a:t>Муниципальное </a:t>
            </a:r>
            <a:r>
              <a:rPr lang="ru-RU" altLang="ru-RU" sz="1600" b="1" dirty="0"/>
              <a:t>б</a:t>
            </a:r>
            <a:r>
              <a:rPr lang="ru-RU" altLang="ru-RU" sz="1600" b="1" dirty="0" smtClean="0"/>
              <a:t>юджетное </a:t>
            </a:r>
            <a:r>
              <a:rPr lang="ru-RU" altLang="ru-RU" sz="1600" b="1" dirty="0"/>
              <a:t>о</a:t>
            </a:r>
            <a:r>
              <a:rPr lang="ru-RU" altLang="ru-RU" sz="1600" b="1" dirty="0" smtClean="0"/>
              <a:t>бщеобразовательное учреждение </a:t>
            </a:r>
            <a:endParaRPr lang="ru-RU" altLang="ru-RU" sz="1600" b="1" dirty="0"/>
          </a:p>
          <a:p>
            <a:pPr algn="r">
              <a:spcBef>
                <a:spcPct val="0"/>
              </a:spcBef>
              <a:buNone/>
            </a:pPr>
            <a:r>
              <a:rPr lang="ru-RU" altLang="ru-RU" sz="1600" b="1" dirty="0" smtClean="0"/>
              <a:t>«</a:t>
            </a:r>
            <a:r>
              <a:rPr lang="ru-RU" altLang="ru-RU" sz="1600" b="1" dirty="0" err="1"/>
              <a:t>Барано</a:t>
            </a:r>
            <a:r>
              <a:rPr lang="ru-RU" altLang="ru-RU" sz="1600" b="1" dirty="0"/>
              <a:t> – Оренбургская средняя общеобразовательная школа Пограничного муниципального округа» .</a:t>
            </a:r>
            <a:r>
              <a:rPr lang="ru-RU" sz="1600" dirty="0"/>
              <a:t>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5356" y="2562993"/>
            <a:ext cx="3312974" cy="221601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341" y="5054138"/>
            <a:ext cx="1321724" cy="132172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8212" y="3599410"/>
            <a:ext cx="541830" cy="539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4907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399" y="177338"/>
            <a:ext cx="8596668" cy="1320800"/>
          </a:xfrm>
        </p:spPr>
        <p:txBody>
          <a:bodyPr/>
          <a:lstStyle/>
          <a:p>
            <a:pPr algn="ctr"/>
            <a:r>
              <a:rPr lang="ru-RU" b="1" dirty="0"/>
              <a:t>Характеристика структуры </a:t>
            </a:r>
            <a:r>
              <a:rPr lang="ru-RU" b="1" dirty="0" err="1"/>
              <a:t>ШОКа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08013" y="1040938"/>
            <a:ext cx="4840438" cy="57445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5032" y="-2213"/>
            <a:ext cx="1480196" cy="99154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6500" y="435496"/>
            <a:ext cx="274344" cy="27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6096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1476" y="216987"/>
            <a:ext cx="7794337" cy="1236931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/>
              <a:t>Гл.3 Разработка  </a:t>
            </a:r>
            <a:r>
              <a:rPr lang="ru-RU" sz="3200" b="1" dirty="0"/>
              <a:t>Положения о кадровом резерве</a:t>
            </a:r>
            <a:endParaRPr lang="ru-RU" sz="32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3" y="0"/>
            <a:ext cx="1675273" cy="112221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5336" y="561109"/>
            <a:ext cx="274344" cy="274344"/>
          </a:xfrm>
          <a:prstGeom prst="rect">
            <a:avLst/>
          </a:prstGeom>
        </p:spPr>
      </p:pic>
      <p:pic>
        <p:nvPicPr>
          <p:cNvPr id="6" name="Рисунок 5" descr="C:\Users\Admin\Pictures\img136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3075" y="1379913"/>
            <a:ext cx="4139739" cy="647575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0365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68349"/>
            <a:ext cx="7810962" cy="108250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Порядок </a:t>
            </a:r>
            <a:r>
              <a:rPr lang="ru-RU" b="1" dirty="0"/>
              <a:t>подбора кандидатов в кадровый резерв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9365" y="1246908"/>
            <a:ext cx="4142113" cy="5436524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957" y="1360807"/>
            <a:ext cx="4008477" cy="542237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650455" cy="110559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2754" y="472428"/>
            <a:ext cx="274344" cy="27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7620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5227" y="100676"/>
            <a:ext cx="8596668" cy="1320800"/>
          </a:xfrm>
        </p:spPr>
        <p:txBody>
          <a:bodyPr/>
          <a:lstStyle/>
          <a:p>
            <a:pPr algn="ctr"/>
            <a:r>
              <a:rPr lang="ru-RU" b="1" dirty="0"/>
              <a:t>Порядок подбора кандидатов в кадровый резерв</a:t>
            </a:r>
            <a:endParaRPr lang="ru-RU" dirty="0"/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7467" y="1769889"/>
            <a:ext cx="5025728" cy="3881437"/>
          </a:xfr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650455" cy="110559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2754" y="472428"/>
            <a:ext cx="274344" cy="2743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4127" y="1347585"/>
            <a:ext cx="3602537" cy="5138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3456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8032" y="135774"/>
            <a:ext cx="8596668" cy="1320800"/>
          </a:xfrm>
        </p:spPr>
        <p:txBody>
          <a:bodyPr/>
          <a:lstStyle/>
          <a:p>
            <a:pPr algn="ctr"/>
            <a:r>
              <a:rPr lang="ru-RU" b="1" dirty="0" smtClean="0"/>
              <a:t>Организация </a:t>
            </a:r>
            <a:r>
              <a:rPr lang="ru-RU" b="1" dirty="0"/>
              <a:t>работы с кадровым резервом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310" y="1562072"/>
            <a:ext cx="3760469" cy="4705724"/>
          </a:xfr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1181" y="2024077"/>
            <a:ext cx="5191850" cy="352474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650455" cy="110559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2754" y="472428"/>
            <a:ext cx="274344" cy="27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196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25893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/>
              <a:t>По результатам оценки уровня подготовки совет обучающихся по работе с кадровым резервом может вынести решение </a:t>
            </a:r>
            <a:r>
              <a:rPr lang="ru-RU" dirty="0"/>
              <a:t>о: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Г</a:t>
            </a:r>
            <a:r>
              <a:rPr lang="ru-RU" dirty="0" smtClean="0"/>
              <a:t>отовности </a:t>
            </a:r>
            <a:r>
              <a:rPr lang="ru-RU" dirty="0"/>
              <a:t>резервиста занять вакантную целевую </a:t>
            </a:r>
            <a:r>
              <a:rPr lang="ru-RU" dirty="0" smtClean="0"/>
              <a:t>должность</a:t>
            </a:r>
            <a:endParaRPr lang="ru-RU" dirty="0"/>
          </a:p>
          <a:p>
            <a:pPr lvl="0"/>
            <a:r>
              <a:rPr lang="ru-RU" dirty="0"/>
              <a:t>П</a:t>
            </a:r>
            <a:r>
              <a:rPr lang="ru-RU" dirty="0" smtClean="0"/>
              <a:t>оощрении </a:t>
            </a:r>
            <a:r>
              <a:rPr lang="ru-RU" dirty="0"/>
              <a:t>успешных резервистов </a:t>
            </a:r>
            <a:endParaRPr lang="ru-RU" dirty="0" smtClean="0"/>
          </a:p>
          <a:p>
            <a:pPr lvl="0"/>
            <a:r>
              <a:rPr lang="ru-RU" dirty="0"/>
              <a:t>К</a:t>
            </a:r>
            <a:r>
              <a:rPr lang="ru-RU" dirty="0" smtClean="0"/>
              <a:t>оррекции </a:t>
            </a:r>
            <a:r>
              <a:rPr lang="ru-RU" dirty="0"/>
              <a:t>индивидуального плана развития </a:t>
            </a:r>
            <a:r>
              <a:rPr lang="ru-RU" dirty="0" smtClean="0"/>
              <a:t>резервиста</a:t>
            </a:r>
            <a:endParaRPr lang="ru-RU" dirty="0"/>
          </a:p>
          <a:p>
            <a:pPr lvl="0"/>
            <a:r>
              <a:rPr lang="ru-RU" dirty="0"/>
              <a:t>И</a:t>
            </a:r>
            <a:r>
              <a:rPr lang="ru-RU" dirty="0" smtClean="0"/>
              <a:t>сключении </a:t>
            </a:r>
            <a:r>
              <a:rPr lang="ru-RU" dirty="0"/>
              <a:t>из списка кадрового </a:t>
            </a:r>
            <a:r>
              <a:rPr lang="ru-RU" dirty="0" smtClean="0"/>
              <a:t>резерва</a:t>
            </a:r>
            <a:endParaRPr lang="ru-RU" dirty="0"/>
          </a:p>
          <a:p>
            <a:endParaRPr lang="ru-RU" dirty="0"/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7977187" y="1279635"/>
            <a:ext cx="1115747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1314"/>
            <a:ext cx="1120820" cy="75080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7334" y="1202691"/>
            <a:ext cx="191513" cy="191513"/>
          </a:xfrm>
          <a:prstGeom prst="rect">
            <a:avLst/>
          </a:prstGeom>
        </p:spPr>
      </p:pic>
      <p:pic>
        <p:nvPicPr>
          <p:cNvPr id="9" name="Объект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0788" y="1612119"/>
            <a:ext cx="4109843" cy="5120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4508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3836" y="208021"/>
            <a:ext cx="8596668" cy="1320800"/>
          </a:xfrm>
        </p:spPr>
        <p:txBody>
          <a:bodyPr/>
          <a:lstStyle/>
          <a:p>
            <a:pPr algn="ctr"/>
            <a:r>
              <a:rPr lang="ru-RU" i="1" dirty="0"/>
              <a:t>Заключение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4285" y="746772"/>
            <a:ext cx="4715769" cy="5912225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650455" cy="110559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2754" y="472428"/>
            <a:ext cx="274344" cy="27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920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096" y="-749297"/>
            <a:ext cx="8924091" cy="69699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650455" cy="110559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2754" y="472428"/>
            <a:ext cx="274344" cy="27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0561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3712" y="277091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«Целевая модель наставничества»</a:t>
            </a:r>
            <a:endParaRPr lang="ru-RU" sz="4400" i="1" dirty="0">
              <a:latin typeface="+mn-lt"/>
            </a:endParaRPr>
          </a:p>
        </p:txBody>
      </p:sp>
      <p:pic>
        <p:nvPicPr>
          <p:cNvPr id="7" name="Объект 6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770" y="1173771"/>
            <a:ext cx="927558" cy="94387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3637377" y="2011000"/>
            <a:ext cx="339147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>
                <a:latin typeface="Times New Roman" panose="02020603050405020304" pitchFamily="18" charset="0"/>
                <a:ea typeface="Calibri" panose="020F0502020204030204" pitchFamily="34" charset="0"/>
              </a:rPr>
              <a:t>Руководитель образовательной организации</a:t>
            </a:r>
            <a:endParaRPr lang="ru-RU" sz="1200" dirty="0"/>
          </a:p>
        </p:txBody>
      </p:sp>
      <p:pic>
        <p:nvPicPr>
          <p:cNvPr id="9" name="Рисунок 8" descr="Учитель мультяшный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0241" y="2427315"/>
            <a:ext cx="1298753" cy="1042023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Прямоугольник 9"/>
          <p:cNvSpPr/>
          <p:nvPr/>
        </p:nvSpPr>
        <p:spPr>
          <a:xfrm>
            <a:off x="4728910" y="3395507"/>
            <a:ext cx="85927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b="1" dirty="0">
                <a:latin typeface="Times New Roman" panose="02020603050405020304" pitchFamily="18" charset="0"/>
                <a:ea typeface="Calibri" panose="020F0502020204030204" pitchFamily="34" charset="0"/>
              </a:rPr>
              <a:t>Куратор</a:t>
            </a:r>
            <a:endParaRPr lang="ru-RU" sz="1400" dirty="0"/>
          </a:p>
        </p:txBody>
      </p:sp>
      <p:pic>
        <p:nvPicPr>
          <p:cNvPr id="11" name="Рисунок 10" descr="Мультяшный человек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0241" y="3798916"/>
            <a:ext cx="859274" cy="1088966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Прямоугольник 12"/>
          <p:cNvSpPr/>
          <p:nvPr/>
        </p:nvSpPr>
        <p:spPr>
          <a:xfrm>
            <a:off x="2656416" y="4800051"/>
            <a:ext cx="5137265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4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Наставники</a:t>
            </a:r>
            <a:r>
              <a:rPr lang="ru-RU" sz="14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sz="1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(Выпускники</a:t>
            </a:r>
            <a:r>
              <a:rPr lang="ru-RU" sz="1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педагоги, </a:t>
            </a:r>
            <a:r>
              <a:rPr lang="ru-RU" sz="10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учащиеся)</a:t>
            </a:r>
            <a:endParaRPr lang="ru-RU" sz="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4" name="Рисунок 13" descr="Ученик думает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3365" y="5426365"/>
            <a:ext cx="1223366" cy="891886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Прямоугольник 15"/>
          <p:cNvSpPr/>
          <p:nvPr/>
        </p:nvSpPr>
        <p:spPr>
          <a:xfrm>
            <a:off x="2473092" y="6252450"/>
            <a:ext cx="5503911" cy="561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600" b="1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Наставляемые</a:t>
            </a:r>
            <a:r>
              <a:rPr lang="ru-RU" sz="1600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lang="ru-RU" sz="105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(Учащиеся, педагоги)</a:t>
            </a:r>
            <a:endParaRPr lang="ru-RU" sz="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652" y="149628"/>
            <a:ext cx="1368512" cy="916727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93712" y="607991"/>
            <a:ext cx="209583" cy="209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325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3" grpId="0"/>
      <p:bldP spid="1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12981" y="1205346"/>
            <a:ext cx="6338068" cy="475355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902117" cy="127417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7323" y="609600"/>
            <a:ext cx="274344" cy="274344"/>
          </a:xfrm>
          <a:prstGeom prst="rect">
            <a:avLst/>
          </a:prstGeom>
        </p:spPr>
      </p:pic>
      <p:sp>
        <p:nvSpPr>
          <p:cNvPr id="7" name="Овал 6"/>
          <p:cNvSpPr/>
          <p:nvPr/>
        </p:nvSpPr>
        <p:spPr>
          <a:xfrm>
            <a:off x="3192086" y="1461193"/>
            <a:ext cx="4231179" cy="396517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1 ЧЕЛОВЕК</a:t>
            </a:r>
            <a:endParaRPr lang="ru-RU" sz="4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8021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0090" y="636362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/>
              <a:t>«Подготовка кадров и 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кадрового резерва совета </a:t>
            </a:r>
            <a:r>
              <a:rPr lang="ru-RU" b="1" dirty="0" smtClean="0"/>
              <a:t>обучающихся»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2110712"/>
            <a:ext cx="8596668" cy="3880773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b="1" dirty="0"/>
              <a:t>Цель проекта:</a:t>
            </a:r>
            <a:r>
              <a:rPr lang="ru-RU" dirty="0"/>
              <a:t> показать современные подходы к формированию кадрового резерва на примере проектирования модели кадрового резерва </a:t>
            </a:r>
            <a:r>
              <a:rPr lang="ru-RU" dirty="0" err="1"/>
              <a:t>ШОКа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b="1" dirty="0"/>
              <a:t>З</a:t>
            </a:r>
            <a:r>
              <a:rPr lang="ru-RU" b="1" dirty="0" smtClean="0"/>
              <a:t>адачи</a:t>
            </a:r>
            <a:r>
              <a:rPr lang="ru-RU" b="1" i="1" dirty="0"/>
              <a:t>:</a:t>
            </a:r>
            <a:endParaRPr lang="ru-RU" dirty="0"/>
          </a:p>
          <a:p>
            <a:pPr lvl="0"/>
            <a:r>
              <a:rPr lang="ru-RU" dirty="0"/>
              <a:t>исследование теоретических основ формирования кадрового резерва;</a:t>
            </a:r>
          </a:p>
          <a:p>
            <a:pPr lvl="0"/>
            <a:r>
              <a:rPr lang="ru-RU" dirty="0"/>
              <a:t>анализ структуры </a:t>
            </a:r>
            <a:r>
              <a:rPr lang="ru-RU" dirty="0" err="1"/>
              <a:t>ШОКа</a:t>
            </a:r>
            <a:r>
              <a:rPr lang="ru-RU" dirty="0"/>
              <a:t>;</a:t>
            </a:r>
          </a:p>
          <a:p>
            <a:pPr lvl="0"/>
            <a:r>
              <a:rPr lang="ru-RU" dirty="0"/>
              <a:t>разработка подробной схемы процесса формирования кадрового резерва </a:t>
            </a:r>
            <a:r>
              <a:rPr lang="ru-RU" dirty="0" err="1"/>
              <a:t>ШОКа</a:t>
            </a:r>
            <a:r>
              <a:rPr lang="ru-RU" dirty="0"/>
              <a:t>;</a:t>
            </a:r>
          </a:p>
          <a:p>
            <a:pPr lvl="0"/>
            <a:r>
              <a:rPr lang="ru-RU" dirty="0"/>
              <a:t>разработка рекомендаций по планированию кадрового резерва, определению должностей, оценке компетенций,  организации работы по подготовке и продвижению резерва.</a:t>
            </a:r>
          </a:p>
          <a:p>
            <a:pPr marL="0" indent="0">
              <a:buNone/>
            </a:pPr>
            <a:r>
              <a:rPr lang="ru-RU" b="1" dirty="0"/>
              <a:t>Объект исследования</a:t>
            </a:r>
            <a:r>
              <a:rPr lang="ru-RU" dirty="0"/>
              <a:t>: кадровый резерв, как современная технология управления совета обучающихся.</a:t>
            </a:r>
          </a:p>
          <a:p>
            <a:pPr marL="0" indent="0">
              <a:buNone/>
            </a:pPr>
            <a:r>
              <a:rPr lang="ru-RU" b="1" dirty="0"/>
              <a:t>Предмет исследования</a:t>
            </a:r>
            <a:r>
              <a:rPr lang="ru-RU" dirty="0"/>
              <a:t>: модель формирования кадрового резерва в </a:t>
            </a:r>
            <a:r>
              <a:rPr lang="ru-RU" dirty="0" err="1"/>
              <a:t>ШОКе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b="1" dirty="0"/>
              <a:t>Научная и практическая новизна данного </a:t>
            </a:r>
            <a:r>
              <a:rPr lang="ru-RU" b="1" dirty="0" smtClean="0"/>
              <a:t>проекта: </a:t>
            </a:r>
            <a:r>
              <a:rPr lang="ru-RU" dirty="0" smtClean="0"/>
              <a:t>разработка </a:t>
            </a:r>
            <a:r>
              <a:rPr lang="ru-RU" dirty="0" err="1"/>
              <a:t>компетентностного</a:t>
            </a:r>
            <a:r>
              <a:rPr lang="ru-RU" dirty="0"/>
              <a:t> подхода в формировании кадрового резерва, проектировании модели, с учетом конкретных условий.</a:t>
            </a:r>
          </a:p>
          <a:p>
            <a:pPr marL="0" indent="0">
              <a:buNone/>
            </a:pPr>
            <a:r>
              <a:rPr lang="ru-RU" b="1" dirty="0"/>
              <a:t>Практическая значимость </a:t>
            </a:r>
            <a:r>
              <a:rPr lang="ru-RU" b="1" dirty="0" smtClean="0"/>
              <a:t>проекта</a:t>
            </a:r>
            <a:r>
              <a:rPr lang="ru-RU" dirty="0" smtClean="0"/>
              <a:t>: данные </a:t>
            </a:r>
            <a:r>
              <a:rPr lang="ru-RU" dirty="0"/>
              <a:t>разработки могут быть полезными и для других общеобразовательных организаций, что позволит совершенствовать им систему управления советом обучающихся.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57942" y="0"/>
            <a:ext cx="1902095" cy="12727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1433" y="609600"/>
            <a:ext cx="273789" cy="276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7473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0174" y="271315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Гл.1 Теоретические </a:t>
            </a:r>
            <a:r>
              <a:rPr lang="ru-RU" b="1" dirty="0"/>
              <a:t>основы формирования кадрового резерва совета обучающихся.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60461" y="2119026"/>
            <a:ext cx="8596668" cy="3880773"/>
          </a:xfrm>
        </p:spPr>
        <p:txBody>
          <a:bodyPr/>
          <a:lstStyle/>
          <a:p>
            <a:r>
              <a:rPr lang="ru-RU" b="1" dirty="0"/>
              <a:t>Кадровый резерв совета обучающихся </a:t>
            </a:r>
            <a:r>
              <a:rPr lang="ru-RU" dirty="0"/>
              <a:t>– это группа обучающихся из старшего и среднего звеньев школы, прошедших предварительный отбор, обладающих необходимыми для выдвижения на должности компетенциями, деловыми качествами, имеющих потенциал и мотивацию для карьерного роста, демонстрирующих высокую результативность в текущей работе и положительно зарекомендовавших себя в учёбе.</a:t>
            </a:r>
          </a:p>
          <a:p>
            <a:endParaRPr lang="ru-RU" dirty="0"/>
          </a:p>
        </p:txBody>
      </p:sp>
      <p:sp>
        <p:nvSpPr>
          <p:cNvPr id="5" name="Выноска-облако 4"/>
          <p:cNvSpPr/>
          <p:nvPr/>
        </p:nvSpPr>
        <p:spPr>
          <a:xfrm>
            <a:off x="2380268" y="1953491"/>
            <a:ext cx="5357053" cy="3773977"/>
          </a:xfrm>
          <a:prstGeom prst="cloudCallout">
            <a:avLst/>
          </a:prstGeom>
          <a:solidFill>
            <a:schemeClr val="accent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КАДРОВЫЙ РЕЗЕРВ СОВЕТОВ ОБУЧАЮЩИХСЯ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0480"/>
            <a:ext cx="1436387" cy="96219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3002" y="379946"/>
            <a:ext cx="274344" cy="27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1911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3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  <p:bldP spid="5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Преимущества использования технологии кадрового резерва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50680" y="1960881"/>
            <a:ext cx="5109326" cy="2441951"/>
          </a:xfrm>
        </p:spPr>
        <p:txBody>
          <a:bodyPr>
            <a:normAutofit fontScale="92500"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В</a:t>
            </a:r>
            <a:r>
              <a:rPr lang="ru-RU" sz="2000" b="1" dirty="0" smtClean="0">
                <a:solidFill>
                  <a:srgbClr val="FF0000"/>
                </a:solidFill>
              </a:rPr>
              <a:t>озможность </a:t>
            </a:r>
            <a:r>
              <a:rPr lang="ru-RU" sz="2000" b="1" dirty="0">
                <a:solidFill>
                  <a:srgbClr val="FF0000"/>
                </a:solidFill>
              </a:rPr>
              <a:t>быстрого замещения освободившейся позиции</a:t>
            </a:r>
            <a:r>
              <a:rPr lang="ru-RU" sz="2000" b="1" dirty="0" smtClean="0">
                <a:solidFill>
                  <a:srgbClr val="FF0000"/>
                </a:solidFill>
              </a:rPr>
              <a:t>.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Наличие кадрового резерва упрощает процесс принятия кадровых решений.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При «выращивании» кадров обеспечивается преемственность поколений.</a:t>
            </a:r>
          </a:p>
          <a:p>
            <a:pPr marL="0" indent="0">
              <a:buNone/>
            </a:pP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1014" y="3975051"/>
            <a:ext cx="5519651" cy="261616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8065" y="0"/>
            <a:ext cx="1729047" cy="115823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6377" y="579119"/>
            <a:ext cx="274344" cy="27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017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1406" y="159553"/>
            <a:ext cx="8596668" cy="1320800"/>
          </a:xfrm>
        </p:spPr>
        <p:txBody>
          <a:bodyPr/>
          <a:lstStyle/>
          <a:p>
            <a:pPr algn="ctr"/>
            <a:r>
              <a:rPr lang="ru-RU" b="1" dirty="0"/>
              <a:t>Принципы формирования кадрового резерва и его источники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i="1" dirty="0"/>
              <a:t>Принцип </a:t>
            </a:r>
            <a:r>
              <a:rPr lang="ru-RU" i="1" dirty="0" smtClean="0">
                <a:solidFill>
                  <a:srgbClr val="FF0000"/>
                </a:solidFill>
              </a:rPr>
              <a:t>плановости</a:t>
            </a:r>
            <a:endParaRPr lang="ru-RU" dirty="0">
              <a:solidFill>
                <a:srgbClr val="FF0000"/>
              </a:solidFill>
            </a:endParaRPr>
          </a:p>
          <a:p>
            <a:r>
              <a:rPr lang="ru-RU" i="1" dirty="0" smtClean="0"/>
              <a:t>Принцип </a:t>
            </a:r>
            <a:r>
              <a:rPr lang="ru-RU" i="1" dirty="0" smtClean="0">
                <a:solidFill>
                  <a:srgbClr val="FF0000"/>
                </a:solidFill>
              </a:rPr>
              <a:t>актуальности</a:t>
            </a:r>
          </a:p>
          <a:p>
            <a:r>
              <a:rPr lang="ru-RU" i="1" dirty="0" smtClean="0"/>
              <a:t>Принцип </a:t>
            </a:r>
            <a:r>
              <a:rPr lang="ru-RU" i="1" dirty="0" smtClean="0">
                <a:solidFill>
                  <a:srgbClr val="FF0000"/>
                </a:solidFill>
              </a:rPr>
              <a:t>непрерывности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i="1" dirty="0"/>
              <a:t>Принцип </a:t>
            </a:r>
            <a:r>
              <a:rPr lang="ru-RU" i="1" dirty="0">
                <a:solidFill>
                  <a:srgbClr val="FF0000"/>
                </a:solidFill>
              </a:rPr>
              <a:t>соответствия должности</a:t>
            </a:r>
            <a:r>
              <a:rPr lang="ru-RU" dirty="0"/>
              <a:t> </a:t>
            </a:r>
            <a:endParaRPr lang="ru-RU" dirty="0" smtClean="0"/>
          </a:p>
          <a:p>
            <a:r>
              <a:rPr lang="ru-RU" i="1" dirty="0"/>
              <a:t>Принцип </a:t>
            </a:r>
            <a:r>
              <a:rPr lang="ru-RU" i="1" dirty="0">
                <a:solidFill>
                  <a:srgbClr val="FF0000"/>
                </a:solidFill>
              </a:rPr>
              <a:t>объективности</a:t>
            </a:r>
            <a:r>
              <a:rPr lang="ru-RU" dirty="0"/>
              <a:t> </a:t>
            </a:r>
            <a:endParaRPr lang="ru-RU" dirty="0" smtClean="0"/>
          </a:p>
          <a:p>
            <a:r>
              <a:rPr lang="ru-RU" i="1" dirty="0"/>
              <a:t>Принцип </a:t>
            </a:r>
            <a:r>
              <a:rPr lang="ru-RU" i="1" dirty="0">
                <a:solidFill>
                  <a:srgbClr val="FF0000"/>
                </a:solidFill>
              </a:rPr>
              <a:t>перспективности</a:t>
            </a:r>
            <a:r>
              <a:rPr lang="ru-RU" dirty="0"/>
              <a:t> 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286" y="749139"/>
            <a:ext cx="1537260" cy="102976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1406" y="1206009"/>
            <a:ext cx="274344" cy="27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805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Источники кадрового резерва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лако 3"/>
          <p:cNvSpPr/>
          <p:nvPr/>
        </p:nvSpPr>
        <p:spPr>
          <a:xfrm>
            <a:off x="271722" y="1388225"/>
            <a:ext cx="3269500" cy="2524501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старшеклассники</a:t>
            </a:r>
          </a:p>
        </p:txBody>
      </p:sp>
      <p:sp>
        <p:nvSpPr>
          <p:cNvPr id="5" name="Облако 4"/>
          <p:cNvSpPr/>
          <p:nvPr/>
        </p:nvSpPr>
        <p:spPr>
          <a:xfrm>
            <a:off x="4884228" y="1209964"/>
            <a:ext cx="3395248" cy="3037839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/>
              <a:t>учащиеся, которые успешно прошли обучение в совете</a:t>
            </a:r>
          </a:p>
        </p:txBody>
      </p:sp>
      <p:sp>
        <p:nvSpPr>
          <p:cNvPr id="6" name="Облако 5"/>
          <p:cNvSpPr/>
          <p:nvPr/>
        </p:nvSpPr>
        <p:spPr>
          <a:xfrm>
            <a:off x="1623753" y="3904514"/>
            <a:ext cx="3779520" cy="2815214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dirty="0"/>
              <a:t>способные, талантливые ученики, имеющие достижения в </a:t>
            </a:r>
            <a:r>
              <a:rPr lang="ru-RU" dirty="0" smtClean="0"/>
              <a:t>учёбе</a:t>
            </a:r>
            <a:endParaRPr lang="ru-RU" dirty="0"/>
          </a:p>
          <a:p>
            <a:endParaRPr lang="ru-RU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065" y="129309"/>
            <a:ext cx="1613227" cy="108065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0943" y="609600"/>
            <a:ext cx="274344" cy="27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661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/>
              <a:t>Этапы формирования кадрового резерва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i="1" dirty="0">
                <a:solidFill>
                  <a:srgbClr val="FF0000"/>
                </a:solidFill>
              </a:rPr>
              <a:t>Первый этап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– определение потребностей совета обучающихся в резерве на период, который в зависимости от типа и резерва может составлять от 1 года до 3 лет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 algn="r">
              <a:buNone/>
            </a:pPr>
            <a:r>
              <a:rPr lang="ru-RU" i="1" dirty="0">
                <a:solidFill>
                  <a:srgbClr val="FF0000"/>
                </a:solidFill>
              </a:rPr>
              <a:t>Второй этап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– формирование </a:t>
            </a:r>
            <a:r>
              <a:rPr lang="ru-RU" dirty="0" smtClean="0"/>
              <a:t>резерва.</a:t>
            </a:r>
          </a:p>
          <a:p>
            <a:pPr marL="0" indent="0">
              <a:buNone/>
            </a:pPr>
            <a:endParaRPr lang="ru-RU" i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i="1" dirty="0" smtClean="0">
                <a:solidFill>
                  <a:srgbClr val="FF0000"/>
                </a:solidFill>
              </a:rPr>
              <a:t>Третий </a:t>
            </a:r>
            <a:r>
              <a:rPr lang="ru-RU" i="1" dirty="0">
                <a:solidFill>
                  <a:srgbClr val="FF0000"/>
                </a:solidFill>
              </a:rPr>
              <a:t>этап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/>
              <a:t>– подготовка кадров.</a:t>
            </a:r>
            <a:endParaRPr lang="ru-RU" dirty="0" smtClean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4691" y="0"/>
            <a:ext cx="1463982" cy="98068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998" y="472428"/>
            <a:ext cx="274344" cy="27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538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0969" y="116942"/>
            <a:ext cx="8596668" cy="1320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Гл.2 Обоснование </a:t>
            </a:r>
            <a:r>
              <a:rPr lang="ru-RU" b="1" dirty="0"/>
              <a:t>необходимости формирования</a:t>
            </a:r>
            <a:r>
              <a:rPr lang="ru-RU" dirty="0"/>
              <a:t/>
            </a:r>
            <a:br>
              <a:rPr lang="ru-RU" dirty="0"/>
            </a:br>
            <a:r>
              <a:rPr lang="ru-RU" b="1" dirty="0"/>
              <a:t> кадрового резерва </a:t>
            </a:r>
            <a:r>
              <a:rPr lang="ru-RU" b="1" dirty="0" err="1" smtClean="0"/>
              <a:t>ШОКа</a:t>
            </a:r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8965" y="1771220"/>
            <a:ext cx="7020676" cy="526550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1630" y="1864243"/>
            <a:ext cx="4305633" cy="4305633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3835376" y="1864243"/>
            <a:ext cx="29083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</a:rPr>
              <a:t>стань </a:t>
            </a:r>
            <a:r>
              <a:rPr lang="ru-RU" sz="3600" b="1" dirty="0" smtClean="0">
                <a:solidFill>
                  <a:srgbClr val="FF0000"/>
                </a:solidFill>
              </a:rPr>
              <a:t>лидером!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902117" cy="127417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9009" y="637087"/>
            <a:ext cx="274344" cy="2743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16625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700</TotalTime>
  <Words>500</Words>
  <Application>Microsoft Office PowerPoint</Application>
  <PresentationFormat>Широкоэкранный</PresentationFormat>
  <Paragraphs>70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Times New Roman</vt:lpstr>
      <vt:lpstr>Trebuchet MS</vt:lpstr>
      <vt:lpstr>Wingdings 3</vt:lpstr>
      <vt:lpstr>Аспект</vt:lpstr>
      <vt:lpstr>Проект на тему:  «Подготовка кадров и  кадрового резерва совета обучающихся»</vt:lpstr>
      <vt:lpstr> </vt:lpstr>
      <vt:lpstr>«Подготовка кадров и  кадрового резерва совета обучающихся»</vt:lpstr>
      <vt:lpstr>Гл.1 Теоретические основы формирования кадрового резерва совета обучающихся. </vt:lpstr>
      <vt:lpstr>Преимущества использования технологии кадрового резерва</vt:lpstr>
      <vt:lpstr>Принципы формирования кадрового резерва и его источники</vt:lpstr>
      <vt:lpstr>Источники кадрового резерва</vt:lpstr>
      <vt:lpstr>Этапы формирования кадрового резерва</vt:lpstr>
      <vt:lpstr>Гл.2 Обоснование необходимости формирования  кадрового резерва ШОКа</vt:lpstr>
      <vt:lpstr>Характеристика структуры ШОКа </vt:lpstr>
      <vt:lpstr>Гл.3 Разработка  Положения о кадровом резерве</vt:lpstr>
      <vt:lpstr>Порядок подбора кандидатов в кадровый резерв </vt:lpstr>
      <vt:lpstr>Порядок подбора кандидатов в кадровый резерв</vt:lpstr>
      <vt:lpstr>Организация работы с кадровым резервом</vt:lpstr>
      <vt:lpstr>По результатам оценки уровня подготовки совет обучающихся по работе с кадровым резервом может вынести решение о:</vt:lpstr>
      <vt:lpstr>Заключение</vt:lpstr>
      <vt:lpstr>Презентация PowerPoint</vt:lpstr>
      <vt:lpstr>«Целевая модель наставничества»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35</cp:revision>
  <dcterms:created xsi:type="dcterms:W3CDTF">2022-05-22T06:42:54Z</dcterms:created>
  <dcterms:modified xsi:type="dcterms:W3CDTF">2022-10-29T09:23:45Z</dcterms:modified>
</cp:coreProperties>
</file>